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Light" charset="1" panose="00000400000000000000"/>
      <p:regular r:id="rId10"/>
    </p:embeddedFont>
    <p:embeddedFont>
      <p:font typeface="Open Sauce Light Bold" charset="1" panose="00000600000000000000"/>
      <p:regular r:id="rId11"/>
    </p:embeddedFont>
    <p:embeddedFont>
      <p:font typeface="Open Sauce Light Italics" charset="1" panose="00000400000000000000"/>
      <p:regular r:id="rId12"/>
    </p:embeddedFont>
    <p:embeddedFont>
      <p:font typeface="Open Sauce Light Bold Italics" charset="1" panose="00000600000000000000"/>
      <p:regular r:id="rId13"/>
    </p:embeddedFont>
    <p:embeddedFont>
      <p:font typeface="Open Sauce SemiBold" charset="1" panose="00000700000000000000"/>
      <p:regular r:id="rId14"/>
    </p:embeddedFont>
    <p:embeddedFont>
      <p:font typeface="Open Sauce SemiBold Bold" charset="1" panose="00000A00000000000000"/>
      <p:regular r:id="rId15"/>
    </p:embeddedFont>
    <p:embeddedFont>
      <p:font typeface="Open Sauce SemiBold Italics" charset="1" panose="00000700000000000000"/>
      <p:regular r:id="rId16"/>
    </p:embeddedFont>
    <p:embeddedFont>
      <p:font typeface="Open Sauce SemiBold Bold Italics"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sp>
        <p:nvSpPr>
          <p:cNvPr name="AutoShape 2" id="2"/>
          <p:cNvSpPr/>
          <p:nvPr/>
        </p:nvSpPr>
        <p:spPr>
          <a:xfrm rot="0">
            <a:off x="15293452" y="8380815"/>
            <a:ext cx="7416823" cy="1754970"/>
          </a:xfrm>
          <a:prstGeom prst="rect">
            <a:avLst/>
          </a:prstGeom>
          <a:solidFill>
            <a:srgbClr val="121212">
              <a:alpha val="73725"/>
            </a:srgbClr>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201967" y="773789"/>
            <a:ext cx="4243138" cy="339451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0493489" y="1152525"/>
            <a:ext cx="4952363" cy="5029907"/>
          </a:xfrm>
          <a:prstGeom prst="rect">
            <a:avLst/>
          </a:prstGeom>
        </p:spPr>
      </p:pic>
      <p:pic>
        <p:nvPicPr>
          <p:cNvPr name="Picture 6" id="6"/>
          <p:cNvPicPr>
            <a:picLocks noChangeAspect="true"/>
          </p:cNvPicPr>
          <p:nvPr/>
        </p:nvPicPr>
        <p:blipFill>
          <a:blip r:embed="rId6">
            <a:alphaModFix amt="32999"/>
          </a:blip>
          <a:srcRect l="0" t="0" r="0" b="0"/>
          <a:stretch>
            <a:fillRect/>
          </a:stretch>
        </p:blipFill>
        <p:spPr>
          <a:xfrm flipH="false" flipV="false" rot="0">
            <a:off x="6288895" y="6182432"/>
            <a:ext cx="7858565" cy="7660688"/>
          </a:xfrm>
          <a:prstGeom prst="rect">
            <a:avLst/>
          </a:prstGeom>
        </p:spPr>
      </p:pic>
      <p:grpSp>
        <p:nvGrpSpPr>
          <p:cNvPr name="Group 7" id="7"/>
          <p:cNvGrpSpPr/>
          <p:nvPr/>
        </p:nvGrpSpPr>
        <p:grpSpPr>
          <a:xfrm rot="0">
            <a:off x="2137486" y="2653410"/>
            <a:ext cx="11074895" cy="2508338"/>
            <a:chOff x="0" y="0"/>
            <a:chExt cx="14766527" cy="3344451"/>
          </a:xfrm>
        </p:grpSpPr>
        <p:sp>
          <p:nvSpPr>
            <p:cNvPr name="TextBox 8" id="8"/>
            <p:cNvSpPr txBox="true"/>
            <p:nvPr/>
          </p:nvSpPr>
          <p:spPr>
            <a:xfrm rot="0">
              <a:off x="0" y="85725"/>
              <a:ext cx="14766527" cy="1937808"/>
            </a:xfrm>
            <a:prstGeom prst="rect">
              <a:avLst/>
            </a:prstGeom>
          </p:spPr>
          <p:txBody>
            <a:bodyPr anchor="t" rtlCol="false" tIns="0" lIns="0" bIns="0" rIns="0">
              <a:spAutoFit/>
            </a:bodyPr>
            <a:lstStyle/>
            <a:p>
              <a:pPr algn="ctr">
                <a:lnSpc>
                  <a:spcPts val="11000"/>
                </a:lnSpc>
              </a:pPr>
              <a:r>
                <a:rPr lang="en-US" sz="10000">
                  <a:solidFill>
                    <a:srgbClr val="FFFFFF"/>
                  </a:solidFill>
                  <a:latin typeface="Open Sauce SemiBold"/>
                </a:rPr>
                <a:t>BIG BULL</a:t>
              </a:r>
            </a:p>
          </p:txBody>
        </p:sp>
        <p:sp>
          <p:nvSpPr>
            <p:cNvPr name="TextBox 9" id="9"/>
            <p:cNvSpPr txBox="true"/>
            <p:nvPr/>
          </p:nvSpPr>
          <p:spPr>
            <a:xfrm rot="0">
              <a:off x="0" y="2658862"/>
              <a:ext cx="14766527" cy="685588"/>
            </a:xfrm>
            <a:prstGeom prst="rect">
              <a:avLst/>
            </a:prstGeom>
          </p:spPr>
          <p:txBody>
            <a:bodyPr anchor="t" rtlCol="false" tIns="0" lIns="0" bIns="0" rIns="0">
              <a:spAutoFit/>
            </a:bodyPr>
            <a:lstStyle/>
            <a:p>
              <a:pPr>
                <a:lnSpc>
                  <a:spcPts val="4339"/>
                </a:lnSpc>
              </a:pPr>
            </a:p>
          </p:txBody>
        </p:sp>
      </p:grpSp>
      <p:sp>
        <p:nvSpPr>
          <p:cNvPr name="TextBox 10" id="10"/>
          <p:cNvSpPr txBox="true"/>
          <p:nvPr/>
        </p:nvSpPr>
        <p:spPr>
          <a:xfrm rot="0">
            <a:off x="12280925" y="7138755"/>
            <a:ext cx="4238127" cy="2533650"/>
          </a:xfrm>
          <a:prstGeom prst="rect">
            <a:avLst/>
          </a:prstGeom>
        </p:spPr>
        <p:txBody>
          <a:bodyPr anchor="t" rtlCol="false" tIns="0" lIns="0" bIns="0" rIns="0">
            <a:spAutoFit/>
          </a:bodyPr>
          <a:lstStyle/>
          <a:p>
            <a:pPr algn="r">
              <a:lnSpc>
                <a:spcPts val="3300"/>
              </a:lnSpc>
            </a:pPr>
            <a:r>
              <a:rPr lang="en-US" sz="3000">
                <a:solidFill>
                  <a:srgbClr val="FFFFFF"/>
                </a:solidFill>
                <a:latin typeface="Open Sauce SemiBold"/>
              </a:rPr>
              <a:t>Submitted by,</a:t>
            </a:r>
          </a:p>
          <a:p>
            <a:pPr algn="r">
              <a:lnSpc>
                <a:spcPts val="3300"/>
              </a:lnSpc>
            </a:pPr>
          </a:p>
          <a:p>
            <a:pPr algn="r">
              <a:lnSpc>
                <a:spcPts val="3300"/>
              </a:lnSpc>
            </a:pPr>
            <a:r>
              <a:rPr lang="en-US" sz="3000">
                <a:solidFill>
                  <a:srgbClr val="FFFFFF"/>
                </a:solidFill>
                <a:latin typeface="Open Sauce SemiBold Bold"/>
              </a:rPr>
              <a:t>Ajmal Johnson</a:t>
            </a:r>
          </a:p>
          <a:p>
            <a:pPr algn="r">
              <a:lnSpc>
                <a:spcPts val="3300"/>
              </a:lnSpc>
            </a:pPr>
          </a:p>
          <a:p>
            <a:pPr algn="r">
              <a:lnSpc>
                <a:spcPts val="3300"/>
              </a:lnSpc>
            </a:pPr>
            <a:r>
              <a:rPr lang="en-US" sz="3000">
                <a:solidFill>
                  <a:srgbClr val="FFFFFF"/>
                </a:solidFill>
                <a:latin typeface="Open Sauce SemiBold"/>
              </a:rPr>
              <a:t>MCA 4B</a:t>
            </a:r>
          </a:p>
          <a:p>
            <a:pPr algn="r">
              <a:lnSpc>
                <a:spcPts val="3300"/>
              </a:lnSpc>
            </a:pPr>
            <a:r>
              <a:rPr lang="en-US" sz="3000">
                <a:solidFill>
                  <a:srgbClr val="FFFFFF"/>
                </a:solidFill>
                <a:latin typeface="Open Sauce SemiBold"/>
              </a:rPr>
              <a:t>Roll no : 02</a:t>
            </a:r>
          </a:p>
        </p:txBody>
      </p:sp>
      <p:sp>
        <p:nvSpPr>
          <p:cNvPr name="TextBox 11" id="11"/>
          <p:cNvSpPr txBox="true"/>
          <p:nvPr/>
        </p:nvSpPr>
        <p:spPr>
          <a:xfrm rot="0">
            <a:off x="477239" y="6132291"/>
            <a:ext cx="5072658" cy="3880485"/>
          </a:xfrm>
          <a:prstGeom prst="rect">
            <a:avLst/>
          </a:prstGeom>
        </p:spPr>
        <p:txBody>
          <a:bodyPr anchor="t" rtlCol="false" tIns="0" lIns="0" bIns="0" rIns="0">
            <a:spAutoFit/>
          </a:bodyPr>
          <a:lstStyle/>
          <a:p>
            <a:pPr>
              <a:lnSpc>
                <a:spcPts val="3870"/>
              </a:lnSpc>
              <a:spcBef>
                <a:spcPct val="0"/>
              </a:spcBef>
            </a:pPr>
            <a:r>
              <a:rPr lang="en-US" sz="3000">
                <a:solidFill>
                  <a:srgbClr val="FFFFFF"/>
                </a:solidFill>
                <a:latin typeface="Open Sauce SemiBold"/>
              </a:rPr>
              <a:t>Co-ordinator</a:t>
            </a:r>
          </a:p>
          <a:p>
            <a:pPr>
              <a:lnSpc>
                <a:spcPts val="3870"/>
              </a:lnSpc>
              <a:spcBef>
                <a:spcPct val="0"/>
              </a:spcBef>
            </a:pPr>
          </a:p>
          <a:p>
            <a:pPr>
              <a:lnSpc>
                <a:spcPts val="3870"/>
              </a:lnSpc>
              <a:spcBef>
                <a:spcPct val="0"/>
              </a:spcBef>
            </a:pPr>
            <a:r>
              <a:rPr lang="en-US" sz="3000">
                <a:solidFill>
                  <a:srgbClr val="FFFFFF"/>
                </a:solidFill>
                <a:latin typeface="Open Sauce SemiBold Bold"/>
              </a:rPr>
              <a:t>Mrs. Lee Juliet George</a:t>
            </a:r>
          </a:p>
          <a:p>
            <a:pPr>
              <a:lnSpc>
                <a:spcPts val="3870"/>
              </a:lnSpc>
              <a:spcBef>
                <a:spcPct val="0"/>
              </a:spcBef>
            </a:pPr>
          </a:p>
          <a:p>
            <a:pPr>
              <a:lnSpc>
                <a:spcPts val="3870"/>
              </a:lnSpc>
              <a:spcBef>
                <a:spcPct val="0"/>
              </a:spcBef>
            </a:pPr>
            <a:r>
              <a:rPr lang="en-US" sz="3000">
                <a:solidFill>
                  <a:srgbClr val="FFFFFF"/>
                </a:solidFill>
                <a:latin typeface="Open Sauce SemiBold"/>
              </a:rPr>
              <a:t>Internal Guide:</a:t>
            </a:r>
          </a:p>
          <a:p>
            <a:pPr>
              <a:lnSpc>
                <a:spcPts val="3870"/>
              </a:lnSpc>
              <a:spcBef>
                <a:spcPct val="0"/>
              </a:spcBef>
            </a:pPr>
          </a:p>
          <a:p>
            <a:pPr>
              <a:lnSpc>
                <a:spcPts val="3870"/>
              </a:lnSpc>
              <a:spcBef>
                <a:spcPct val="0"/>
              </a:spcBef>
            </a:pPr>
            <a:r>
              <a:rPr lang="en-US" sz="3000">
                <a:solidFill>
                  <a:srgbClr val="FFFFFF"/>
                </a:solidFill>
                <a:latin typeface="Open Sauce SemiBold Bold"/>
              </a:rPr>
              <a:t>Dr. Lince Rachel Varghese</a:t>
            </a:r>
          </a:p>
          <a:p>
            <a:pPr>
              <a:lnSpc>
                <a:spcPts val="387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55656" y="820604"/>
            <a:ext cx="6510848" cy="6788026"/>
          </a:xfrm>
          <a:prstGeom prst="rect">
            <a:avLst/>
          </a:prstGeom>
        </p:spPr>
      </p:pic>
      <p:sp>
        <p:nvSpPr>
          <p:cNvPr name="TextBox 5" id="5"/>
          <p:cNvSpPr txBox="true"/>
          <p:nvPr/>
        </p:nvSpPr>
        <p:spPr>
          <a:xfrm rot="0">
            <a:off x="6411065" y="4438853"/>
            <a:ext cx="7652974" cy="1333094"/>
          </a:xfrm>
          <a:prstGeom prst="rect">
            <a:avLst/>
          </a:prstGeom>
        </p:spPr>
        <p:txBody>
          <a:bodyPr anchor="t" rtlCol="false" tIns="0" lIns="0" bIns="0" rIns="0">
            <a:spAutoFit/>
          </a:bodyPr>
          <a:lstStyle/>
          <a:p>
            <a:pPr algn="ctr">
              <a:lnSpc>
                <a:spcPts val="10689"/>
              </a:lnSpc>
            </a:pPr>
            <a:r>
              <a:rPr lang="en-US" sz="8286">
                <a:solidFill>
                  <a:srgbClr val="FFFFFF"/>
                </a:solidFill>
                <a:latin typeface="Open Sauce SemiBold"/>
              </a:rPr>
              <a:t>Modules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068444" y="4615912"/>
            <a:ext cx="4128167" cy="4988721"/>
          </a:xfrm>
          <a:prstGeom prst="rect">
            <a:avLst/>
          </a:prstGeom>
        </p:spPr>
      </p:pic>
      <p:sp>
        <p:nvSpPr>
          <p:cNvPr name="TextBox 3" id="3"/>
          <p:cNvSpPr txBox="true"/>
          <p:nvPr/>
        </p:nvSpPr>
        <p:spPr>
          <a:xfrm rot="0">
            <a:off x="2068444" y="2638392"/>
            <a:ext cx="7388662" cy="1289685"/>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Modules</a:t>
            </a:r>
          </a:p>
        </p:txBody>
      </p:sp>
      <p:sp>
        <p:nvSpPr>
          <p:cNvPr name="TextBox 4" id="4"/>
          <p:cNvSpPr txBox="true"/>
          <p:nvPr/>
        </p:nvSpPr>
        <p:spPr>
          <a:xfrm rot="0">
            <a:off x="9673635" y="4104513"/>
            <a:ext cx="7263170" cy="2368169"/>
          </a:xfrm>
          <a:prstGeom prst="rect">
            <a:avLst/>
          </a:prstGeom>
        </p:spPr>
        <p:txBody>
          <a:bodyPr anchor="t" rtlCol="false" tIns="0" lIns="0" bIns="0" rIns="0">
            <a:spAutoFit/>
          </a:bodyPr>
          <a:lstStyle/>
          <a:p>
            <a:pPr marL="690881" indent="-345440" lvl="1">
              <a:lnSpc>
                <a:spcPts val="4768"/>
              </a:lnSpc>
              <a:buFont typeface="Arial"/>
              <a:buChar char="•"/>
            </a:pPr>
            <a:r>
              <a:rPr lang="en-US" sz="3200">
                <a:solidFill>
                  <a:srgbClr val="FFFFFF"/>
                </a:solidFill>
                <a:latin typeface="Open Sauce Light"/>
              </a:rPr>
              <a:t>Login Page</a:t>
            </a:r>
          </a:p>
          <a:p>
            <a:pPr marL="690881" indent="-345440" lvl="1">
              <a:lnSpc>
                <a:spcPts val="4768"/>
              </a:lnSpc>
              <a:buFont typeface="Arial"/>
              <a:buChar char="•"/>
            </a:pPr>
            <a:r>
              <a:rPr lang="en-US" sz="3200">
                <a:solidFill>
                  <a:srgbClr val="FFFFFF"/>
                </a:solidFill>
                <a:latin typeface="Open Sauce Light"/>
              </a:rPr>
              <a:t>User portfolio</a:t>
            </a:r>
          </a:p>
          <a:p>
            <a:pPr marL="690881" indent="-345440" lvl="1">
              <a:lnSpc>
                <a:spcPts val="4768"/>
              </a:lnSpc>
              <a:buFont typeface="Arial"/>
              <a:buChar char="•"/>
            </a:pPr>
            <a:r>
              <a:rPr lang="en-US" sz="3200">
                <a:solidFill>
                  <a:srgbClr val="FFFFFF"/>
                </a:solidFill>
                <a:latin typeface="Open Sauce Light"/>
              </a:rPr>
              <a:t>Stock analysis</a:t>
            </a:r>
          </a:p>
          <a:p>
            <a:pPr marL="690880" indent="-345440" lvl="1">
              <a:lnSpc>
                <a:spcPts val="4767"/>
              </a:lnSpc>
              <a:buFont typeface="Arial"/>
              <a:buChar char="•"/>
            </a:pPr>
            <a:r>
              <a:rPr lang="en-US" sz="3199">
                <a:solidFill>
                  <a:srgbClr val="FFFFFF"/>
                </a:solidFill>
                <a:latin typeface="Open Sauce Light"/>
              </a:rPr>
              <a:t>Adding stocks to portfolio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11739" y="1561099"/>
            <a:ext cx="8229600" cy="8229600"/>
          </a:xfrm>
          <a:prstGeom prst="rect">
            <a:avLst/>
          </a:prstGeom>
        </p:spPr>
      </p:pic>
      <p:sp>
        <p:nvSpPr>
          <p:cNvPr name="TextBox 5" id="5"/>
          <p:cNvSpPr txBox="true"/>
          <p:nvPr/>
        </p:nvSpPr>
        <p:spPr>
          <a:xfrm rot="0">
            <a:off x="6039418" y="4129478"/>
            <a:ext cx="9756444" cy="1289685"/>
          </a:xfrm>
          <a:prstGeom prst="rect">
            <a:avLst/>
          </a:prstGeom>
        </p:spPr>
        <p:txBody>
          <a:bodyPr anchor="t" rtlCol="false" tIns="0" lIns="0" bIns="0" rIns="0">
            <a:spAutoFit/>
          </a:bodyPr>
          <a:lstStyle/>
          <a:p>
            <a:pPr algn="ctr">
              <a:lnSpc>
                <a:spcPts val="10320"/>
              </a:lnSpc>
            </a:pPr>
            <a:r>
              <a:rPr lang="en-US" sz="8000">
                <a:solidFill>
                  <a:srgbClr val="FFFFFF"/>
                </a:solidFill>
                <a:latin typeface="Open Sauce SemiBold"/>
              </a:rPr>
              <a:t>Use Case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761466" y="126883"/>
            <a:ext cx="11196863" cy="10160117"/>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5362900"/>
            <a:ext cx="7268044" cy="4924100"/>
          </a:xfrm>
          <a:prstGeom prst="rect">
            <a:avLst/>
          </a:prstGeom>
        </p:spPr>
      </p:pic>
      <p:sp>
        <p:nvSpPr>
          <p:cNvPr name="TextBox 5" id="5"/>
          <p:cNvSpPr txBox="true"/>
          <p:nvPr/>
        </p:nvSpPr>
        <p:spPr>
          <a:xfrm rot="0">
            <a:off x="5039450" y="4759925"/>
            <a:ext cx="10067994" cy="1289685"/>
          </a:xfrm>
          <a:prstGeom prst="rect">
            <a:avLst/>
          </a:prstGeom>
        </p:spPr>
        <p:txBody>
          <a:bodyPr anchor="t" rtlCol="false" tIns="0" lIns="0" bIns="0" rIns="0">
            <a:spAutoFit/>
          </a:bodyPr>
          <a:lstStyle/>
          <a:p>
            <a:pPr algn="ctr">
              <a:lnSpc>
                <a:spcPts val="10320"/>
              </a:lnSpc>
            </a:pPr>
            <a:r>
              <a:rPr lang="en-US" sz="8000">
                <a:solidFill>
                  <a:srgbClr val="FFFFFF"/>
                </a:solidFill>
                <a:latin typeface="Open Sauce SemiBold"/>
              </a:rPr>
              <a:t>CONCLUSION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63444" y="4287650"/>
            <a:ext cx="6512184" cy="5999350"/>
          </a:xfrm>
          <a:prstGeom prst="rect">
            <a:avLst/>
          </a:prstGeom>
        </p:spPr>
      </p:pic>
      <p:sp>
        <p:nvSpPr>
          <p:cNvPr name="TextBox 3" id="3"/>
          <p:cNvSpPr txBox="true"/>
          <p:nvPr/>
        </p:nvSpPr>
        <p:spPr>
          <a:xfrm rot="0">
            <a:off x="1363444" y="2236367"/>
            <a:ext cx="7388662" cy="1289685"/>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CONCLUSION</a:t>
            </a:r>
          </a:p>
        </p:txBody>
      </p:sp>
      <p:sp>
        <p:nvSpPr>
          <p:cNvPr name="TextBox 4" id="4"/>
          <p:cNvSpPr txBox="true"/>
          <p:nvPr/>
        </p:nvSpPr>
        <p:spPr>
          <a:xfrm rot="0">
            <a:off x="8752106" y="990600"/>
            <a:ext cx="8507194" cy="7920225"/>
          </a:xfrm>
          <a:prstGeom prst="rect">
            <a:avLst/>
          </a:prstGeom>
        </p:spPr>
        <p:txBody>
          <a:bodyPr anchor="t" rtlCol="false" tIns="0" lIns="0" bIns="0" rIns="0">
            <a:spAutoFit/>
          </a:bodyPr>
          <a:lstStyle/>
          <a:p>
            <a:pPr marL="806074" indent="-403037" lvl="1">
              <a:lnSpc>
                <a:spcPts val="4816"/>
              </a:lnSpc>
              <a:buFont typeface="Arial"/>
              <a:buChar char="•"/>
            </a:pPr>
            <a:r>
              <a:rPr lang="en-US" sz="3733">
                <a:solidFill>
                  <a:srgbClr val="FFFFFF"/>
                </a:solidFill>
                <a:latin typeface="Open Sauce SemiBold"/>
              </a:rPr>
              <a:t>The goal of each stakeholders is to maximize the profit from their investment so that the system can help to generate profit from their investment.</a:t>
            </a:r>
          </a:p>
          <a:p>
            <a:pPr marL="806074" indent="-403037" lvl="1">
              <a:lnSpc>
                <a:spcPts val="4816"/>
              </a:lnSpc>
              <a:buFont typeface="Arial"/>
              <a:buChar char="•"/>
            </a:pPr>
            <a:r>
              <a:rPr lang="en-US" sz="3733">
                <a:solidFill>
                  <a:srgbClr val="FFFFFF"/>
                </a:solidFill>
                <a:latin typeface="Open Sauce SemiBold"/>
              </a:rPr>
              <a:t>BIG BULL is a useful tool  for each of the stakeholders because they can make better decisions according to that. </a:t>
            </a:r>
          </a:p>
          <a:p>
            <a:pPr marL="806074" indent="-403037" lvl="1">
              <a:lnSpc>
                <a:spcPts val="4816"/>
              </a:lnSpc>
              <a:buFont typeface="Arial"/>
              <a:buChar char="•"/>
            </a:pPr>
            <a:r>
              <a:rPr lang="en-US" sz="3733">
                <a:solidFill>
                  <a:srgbClr val="FFFFFF"/>
                </a:solidFill>
                <a:latin typeface="Open Sauce SemiBold"/>
              </a:rPr>
              <a:t>The investment and recommendation of the stocks made by BIG BULL are for educational purpose only.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41463" y="2726101"/>
            <a:ext cx="4761133" cy="5433533"/>
          </a:xfrm>
          <a:prstGeom prst="rect">
            <a:avLst/>
          </a:prstGeom>
        </p:spPr>
      </p:pic>
      <p:sp>
        <p:nvSpPr>
          <p:cNvPr name="TextBox 5" id="5"/>
          <p:cNvSpPr txBox="true"/>
          <p:nvPr/>
        </p:nvSpPr>
        <p:spPr>
          <a:xfrm rot="0">
            <a:off x="5039450" y="4759925"/>
            <a:ext cx="10067994" cy="1289685"/>
          </a:xfrm>
          <a:prstGeom prst="rect">
            <a:avLst/>
          </a:prstGeom>
        </p:spPr>
        <p:txBody>
          <a:bodyPr anchor="t" rtlCol="false" tIns="0" lIns="0" bIns="0" rIns="0">
            <a:spAutoFit/>
          </a:bodyPr>
          <a:lstStyle/>
          <a:p>
            <a:pPr algn="ctr">
              <a:lnSpc>
                <a:spcPts val="10320"/>
              </a:lnSpc>
            </a:pPr>
            <a:r>
              <a:rPr lang="en-US" sz="8000">
                <a:solidFill>
                  <a:srgbClr val="FFFFFF"/>
                </a:solidFill>
                <a:latin typeface="Open Sauce SemiBold"/>
              </a:rPr>
              <a:t>References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9000"/>
          </a:blip>
          <a:srcRect l="0" t="0" r="0" b="0"/>
          <a:stretch>
            <a:fillRect/>
          </a:stretch>
        </p:blipFill>
        <p:spPr>
          <a:xfrm flipH="false" flipV="false" rot="0">
            <a:off x="14332487" y="5803762"/>
            <a:ext cx="4629379" cy="4652642"/>
          </a:xfrm>
          <a:prstGeom prst="rect">
            <a:avLst/>
          </a:prstGeom>
        </p:spPr>
      </p:pic>
      <p:sp>
        <p:nvSpPr>
          <p:cNvPr name="TextBox 3" id="3"/>
          <p:cNvSpPr txBox="true"/>
          <p:nvPr/>
        </p:nvSpPr>
        <p:spPr>
          <a:xfrm rot="0">
            <a:off x="1345686" y="2077906"/>
            <a:ext cx="14471053" cy="464514"/>
          </a:xfrm>
          <a:prstGeom prst="rect">
            <a:avLst/>
          </a:prstGeom>
        </p:spPr>
        <p:txBody>
          <a:bodyPr anchor="t" rtlCol="false" tIns="0" lIns="0" bIns="0" rIns="0">
            <a:spAutoFit/>
          </a:bodyPr>
          <a:lstStyle/>
          <a:p>
            <a:pPr algn="ctr" marL="627525" indent="-313763" lvl="1">
              <a:lnSpc>
                <a:spcPts val="3749"/>
              </a:lnSpc>
              <a:buFont typeface="Arial"/>
              <a:buChar char="•"/>
            </a:pPr>
            <a:r>
              <a:rPr lang="en-US" sz="2906" u="sng">
                <a:solidFill>
                  <a:srgbClr val="004AAD"/>
                </a:solidFill>
                <a:latin typeface="Open Sauce SemiBold"/>
              </a:rPr>
              <a:t>https://journals.plos.org/plosone/article?id=10.1371/journal.pone.0180944 </a:t>
            </a:r>
          </a:p>
        </p:txBody>
      </p:sp>
      <p:sp>
        <p:nvSpPr>
          <p:cNvPr name="TextBox 4" id="4"/>
          <p:cNvSpPr txBox="true"/>
          <p:nvPr/>
        </p:nvSpPr>
        <p:spPr>
          <a:xfrm rot="0">
            <a:off x="1345686" y="2969999"/>
            <a:ext cx="14471053" cy="2376564"/>
          </a:xfrm>
          <a:prstGeom prst="rect">
            <a:avLst/>
          </a:prstGeom>
        </p:spPr>
        <p:txBody>
          <a:bodyPr anchor="t" rtlCol="false" tIns="0" lIns="0" bIns="0" rIns="0">
            <a:spAutoFit/>
          </a:bodyPr>
          <a:lstStyle/>
          <a:p>
            <a:pPr algn="ctr" marL="628269" indent="-314134" lvl="1">
              <a:lnSpc>
                <a:spcPts val="3753"/>
              </a:lnSpc>
              <a:buFont typeface="Arial"/>
              <a:buChar char="•"/>
            </a:pPr>
            <a:r>
              <a:rPr lang="en-US" sz="2910" u="sng">
                <a:solidFill>
                  <a:srgbClr val="004AAD"/>
                </a:solidFill>
                <a:latin typeface="Open Sauce SemiBold"/>
              </a:rPr>
              <a:t>https://www.google.co.in/books/edition/Advanced_Analytics_and_Learning_on _Tempo/oTMPEAAAQBAJ?hl=en&amp;gbpv=1&amp;dq=Compatible+deep+neural+ne twork+framework+with+financial+time+series+data&amp;pg=PA61&amp;printsec=front cover </a:t>
            </a:r>
          </a:p>
        </p:txBody>
      </p:sp>
      <p:sp>
        <p:nvSpPr>
          <p:cNvPr name="TextBox 5" id="5"/>
          <p:cNvSpPr txBox="true"/>
          <p:nvPr/>
        </p:nvSpPr>
        <p:spPr>
          <a:xfrm rot="0">
            <a:off x="1345686" y="6082618"/>
            <a:ext cx="7495580" cy="471564"/>
          </a:xfrm>
          <a:prstGeom prst="rect">
            <a:avLst/>
          </a:prstGeom>
        </p:spPr>
        <p:txBody>
          <a:bodyPr anchor="t" rtlCol="false" tIns="0" lIns="0" bIns="0" rIns="0">
            <a:spAutoFit/>
          </a:bodyPr>
          <a:lstStyle/>
          <a:p>
            <a:pPr algn="ctr" marL="628269" indent="-314134" lvl="1">
              <a:lnSpc>
                <a:spcPts val="3753"/>
              </a:lnSpc>
              <a:buFont typeface="Arial"/>
              <a:buChar char="•"/>
            </a:pPr>
            <a:r>
              <a:rPr lang="en-US" sz="2910">
                <a:solidFill>
                  <a:srgbClr val="004AAD"/>
                </a:solidFill>
                <a:latin typeface="Open Sauce SemiBold"/>
              </a:rPr>
              <a:t>https://arxiv.org/pdf/2206.06320.pdf</a:t>
            </a:r>
          </a:p>
        </p:txBody>
      </p:sp>
      <p:sp>
        <p:nvSpPr>
          <p:cNvPr name="TextBox 6" id="6"/>
          <p:cNvSpPr txBox="true"/>
          <p:nvPr/>
        </p:nvSpPr>
        <p:spPr>
          <a:xfrm rot="0">
            <a:off x="1345686" y="7601610"/>
            <a:ext cx="10913030" cy="471564"/>
          </a:xfrm>
          <a:prstGeom prst="rect">
            <a:avLst/>
          </a:prstGeom>
        </p:spPr>
        <p:txBody>
          <a:bodyPr anchor="t" rtlCol="false" tIns="0" lIns="0" bIns="0" rIns="0">
            <a:spAutoFit/>
          </a:bodyPr>
          <a:lstStyle/>
          <a:p>
            <a:pPr algn="ctr" marL="628269" indent="-314134" lvl="1">
              <a:lnSpc>
                <a:spcPts val="3753"/>
              </a:lnSpc>
              <a:buFont typeface="Arial"/>
              <a:buChar char="•"/>
            </a:pPr>
            <a:r>
              <a:rPr lang="en-US" sz="2910">
                <a:solidFill>
                  <a:srgbClr val="004AAD"/>
                </a:solidFill>
                <a:latin typeface="Open Sauce SemiBold"/>
              </a:rPr>
              <a:t>https://arxiv.org/ftp/arxiv/papers/2205/2205.05719.pdf</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654018" y="3427676"/>
            <a:ext cx="4979963" cy="41148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308909" y="1474486"/>
            <a:ext cx="6857985" cy="6857985"/>
          </a:xfrm>
          <a:prstGeom prst="rect">
            <a:avLst/>
          </a:prstGeom>
        </p:spPr>
      </p:pic>
      <p:sp>
        <p:nvSpPr>
          <p:cNvPr name="TextBox 5" id="5"/>
          <p:cNvSpPr txBox="true"/>
          <p:nvPr/>
        </p:nvSpPr>
        <p:spPr>
          <a:xfrm rot="0">
            <a:off x="9599817" y="1235253"/>
            <a:ext cx="6750490" cy="8172118"/>
          </a:xfrm>
          <a:prstGeom prst="rect">
            <a:avLst/>
          </a:prstGeom>
        </p:spPr>
        <p:txBody>
          <a:bodyPr anchor="t" rtlCol="false" tIns="0" lIns="0" bIns="0" rIns="0">
            <a:spAutoFit/>
          </a:bodyPr>
          <a:lstStyle/>
          <a:p>
            <a:pPr>
              <a:lnSpc>
                <a:spcPts val="6487"/>
              </a:lnSpc>
              <a:spcBef>
                <a:spcPct val="0"/>
              </a:spcBef>
            </a:pPr>
            <a:r>
              <a:rPr lang="en-US" sz="5029">
                <a:solidFill>
                  <a:srgbClr val="FFFFFF"/>
                </a:solidFill>
                <a:latin typeface="Open Sauce SemiBold Bold"/>
              </a:rPr>
              <a:t>Front End : </a:t>
            </a:r>
          </a:p>
          <a:p>
            <a:pPr>
              <a:lnSpc>
                <a:spcPts val="6487"/>
              </a:lnSpc>
              <a:spcBef>
                <a:spcPct val="0"/>
              </a:spcBef>
            </a:pPr>
            <a:r>
              <a:rPr lang="en-US" sz="5029">
                <a:solidFill>
                  <a:srgbClr val="FFFFFF"/>
                </a:solidFill>
                <a:latin typeface="Open Sauce SemiBold"/>
              </a:rPr>
              <a:t>HTML, CSS ,JS</a:t>
            </a:r>
          </a:p>
          <a:p>
            <a:pPr>
              <a:lnSpc>
                <a:spcPts val="6487"/>
              </a:lnSpc>
              <a:spcBef>
                <a:spcPct val="0"/>
              </a:spcBef>
            </a:pPr>
          </a:p>
          <a:p>
            <a:pPr>
              <a:lnSpc>
                <a:spcPts val="6487"/>
              </a:lnSpc>
              <a:spcBef>
                <a:spcPct val="0"/>
              </a:spcBef>
            </a:pPr>
            <a:r>
              <a:rPr lang="en-US" sz="5029">
                <a:solidFill>
                  <a:srgbClr val="FFFFFF"/>
                </a:solidFill>
                <a:latin typeface="Open Sauce SemiBold Bold"/>
              </a:rPr>
              <a:t>Back End :</a:t>
            </a:r>
          </a:p>
          <a:p>
            <a:pPr>
              <a:lnSpc>
                <a:spcPts val="6487"/>
              </a:lnSpc>
              <a:spcBef>
                <a:spcPct val="0"/>
              </a:spcBef>
            </a:pPr>
            <a:r>
              <a:rPr lang="en-US" sz="5029">
                <a:solidFill>
                  <a:srgbClr val="FFFFFF"/>
                </a:solidFill>
                <a:latin typeface="Open Sauce SemiBold"/>
              </a:rPr>
              <a:t>Python  3.9.8</a:t>
            </a:r>
          </a:p>
          <a:p>
            <a:pPr>
              <a:lnSpc>
                <a:spcPts val="6487"/>
              </a:lnSpc>
              <a:spcBef>
                <a:spcPct val="0"/>
              </a:spcBef>
            </a:pPr>
            <a:r>
              <a:rPr lang="en-US" sz="5029">
                <a:solidFill>
                  <a:srgbClr val="FFFFFF"/>
                </a:solidFill>
                <a:latin typeface="Open Sauce SemiBold"/>
              </a:rPr>
              <a:t>DJANGO 3.0</a:t>
            </a:r>
          </a:p>
          <a:p>
            <a:pPr>
              <a:lnSpc>
                <a:spcPts val="6487"/>
              </a:lnSpc>
              <a:spcBef>
                <a:spcPct val="0"/>
              </a:spcBef>
            </a:pPr>
          </a:p>
          <a:p>
            <a:pPr>
              <a:lnSpc>
                <a:spcPts val="6487"/>
              </a:lnSpc>
              <a:spcBef>
                <a:spcPct val="0"/>
              </a:spcBef>
            </a:pPr>
            <a:r>
              <a:rPr lang="en-US" sz="5029">
                <a:solidFill>
                  <a:srgbClr val="FFFFFF"/>
                </a:solidFill>
                <a:latin typeface="Open Sauce SemiBold Bold"/>
              </a:rPr>
              <a:t>Database :</a:t>
            </a:r>
            <a:r>
              <a:rPr lang="en-US" sz="5029">
                <a:solidFill>
                  <a:srgbClr val="FFFFFF"/>
                </a:solidFill>
                <a:latin typeface="Open Sauce SemiBold"/>
              </a:rPr>
              <a:t> </a:t>
            </a:r>
          </a:p>
          <a:p>
            <a:pPr>
              <a:lnSpc>
                <a:spcPts val="6487"/>
              </a:lnSpc>
              <a:spcBef>
                <a:spcPct val="0"/>
              </a:spcBef>
            </a:pPr>
            <a:r>
              <a:rPr lang="en-US" sz="5029">
                <a:solidFill>
                  <a:srgbClr val="FFFFFF"/>
                </a:solidFill>
                <a:latin typeface="Open Sauce SemiBold"/>
              </a:rPr>
              <a:t>SQLite 3.12. 2</a:t>
            </a:r>
          </a:p>
          <a:p>
            <a:pPr>
              <a:lnSpc>
                <a:spcPts val="6487"/>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87285" y="1028700"/>
            <a:ext cx="7036308" cy="8229600"/>
          </a:xfrm>
          <a:prstGeom prst="rect">
            <a:avLst/>
          </a:prstGeom>
        </p:spPr>
      </p:pic>
      <p:sp>
        <p:nvSpPr>
          <p:cNvPr name="TextBox 5" id="5"/>
          <p:cNvSpPr txBox="true"/>
          <p:nvPr/>
        </p:nvSpPr>
        <p:spPr>
          <a:xfrm rot="0">
            <a:off x="9981586" y="2854225"/>
            <a:ext cx="6466642" cy="3418926"/>
          </a:xfrm>
          <a:prstGeom prst="rect">
            <a:avLst/>
          </a:prstGeom>
        </p:spPr>
        <p:txBody>
          <a:bodyPr anchor="t" rtlCol="false" tIns="0" lIns="0" bIns="0" rIns="0">
            <a:spAutoFit/>
          </a:bodyPr>
          <a:lstStyle/>
          <a:p>
            <a:pPr>
              <a:lnSpc>
                <a:spcPts val="5436"/>
              </a:lnSpc>
            </a:pPr>
            <a:r>
              <a:rPr lang="en-US" sz="4214">
                <a:solidFill>
                  <a:srgbClr val="FFFFFF"/>
                </a:solidFill>
                <a:latin typeface="Open Sauce SemiBold Bold"/>
              </a:rPr>
              <a:t>Tools used :</a:t>
            </a:r>
          </a:p>
          <a:p>
            <a:pPr>
              <a:lnSpc>
                <a:spcPts val="5436"/>
              </a:lnSpc>
            </a:pPr>
          </a:p>
          <a:p>
            <a:pPr>
              <a:lnSpc>
                <a:spcPts val="5436"/>
              </a:lnSpc>
            </a:pPr>
            <a:r>
              <a:rPr lang="en-US" sz="4214">
                <a:solidFill>
                  <a:srgbClr val="FFFFFF"/>
                </a:solidFill>
                <a:latin typeface="Open Sauce SemiBold"/>
              </a:rPr>
              <a:t>IDE- Vs-code</a:t>
            </a:r>
          </a:p>
          <a:p>
            <a:pPr>
              <a:lnSpc>
                <a:spcPts val="5436"/>
              </a:lnSpc>
            </a:pPr>
            <a:r>
              <a:rPr lang="en-US" sz="4214">
                <a:solidFill>
                  <a:srgbClr val="FFFFFF"/>
                </a:solidFill>
                <a:latin typeface="Open Sauce SemiBold"/>
              </a:rPr>
              <a:t>Browser - Brave,Chrome</a:t>
            </a:r>
          </a:p>
          <a:p>
            <a:pPr>
              <a:lnSpc>
                <a:spcPts val="543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38510" y="2480422"/>
            <a:ext cx="4873432" cy="5326156"/>
          </a:xfrm>
          <a:prstGeom prst="rect">
            <a:avLst/>
          </a:prstGeom>
        </p:spPr>
      </p:pic>
      <p:sp>
        <p:nvSpPr>
          <p:cNvPr name="TextBox 5" id="5"/>
          <p:cNvSpPr txBox="true"/>
          <p:nvPr/>
        </p:nvSpPr>
        <p:spPr>
          <a:xfrm rot="0">
            <a:off x="7072817" y="2729187"/>
            <a:ext cx="9513305" cy="4790526"/>
          </a:xfrm>
          <a:prstGeom prst="rect">
            <a:avLst/>
          </a:prstGeom>
        </p:spPr>
        <p:txBody>
          <a:bodyPr anchor="t" rtlCol="false" tIns="0" lIns="0" bIns="0" rIns="0">
            <a:spAutoFit/>
          </a:bodyPr>
          <a:lstStyle/>
          <a:p>
            <a:pPr>
              <a:lnSpc>
                <a:spcPts val="5436"/>
              </a:lnSpc>
            </a:pPr>
            <a:r>
              <a:rPr lang="en-US" sz="4214">
                <a:solidFill>
                  <a:srgbClr val="FFFFFF"/>
                </a:solidFill>
                <a:latin typeface="Open Sauce SemiBold Bold"/>
              </a:rPr>
              <a:t>Packages Used :</a:t>
            </a:r>
          </a:p>
          <a:p>
            <a:pPr>
              <a:lnSpc>
                <a:spcPts val="5436"/>
              </a:lnSpc>
            </a:pPr>
          </a:p>
          <a:p>
            <a:pPr>
              <a:lnSpc>
                <a:spcPts val="5436"/>
              </a:lnSpc>
            </a:pPr>
            <a:r>
              <a:rPr lang="en-US" sz="4214">
                <a:solidFill>
                  <a:srgbClr val="FFFFFF"/>
                </a:solidFill>
                <a:latin typeface="Open Sauce SemiBold"/>
              </a:rPr>
              <a:t>Real Time Data Fetching: Y-finance</a:t>
            </a:r>
          </a:p>
          <a:p>
            <a:pPr>
              <a:lnSpc>
                <a:spcPts val="5436"/>
              </a:lnSpc>
            </a:pPr>
            <a:r>
              <a:rPr lang="en-US" sz="4214">
                <a:solidFill>
                  <a:srgbClr val="FFFFFF"/>
                </a:solidFill>
                <a:latin typeface="Open Sauce SemiBold"/>
              </a:rPr>
              <a:t>Data Visualization : Pyplot/Matplotlib</a:t>
            </a:r>
          </a:p>
          <a:p>
            <a:pPr>
              <a:lnSpc>
                <a:spcPts val="5436"/>
              </a:lnSpc>
            </a:pPr>
            <a:r>
              <a:rPr lang="en-US" sz="4214">
                <a:solidFill>
                  <a:srgbClr val="FFFFFF"/>
                </a:solidFill>
                <a:latin typeface="Open Sauce SemiBold"/>
              </a:rPr>
              <a:t>Algorithm Used:LSTM/FBPROPHET</a:t>
            </a:r>
          </a:p>
          <a:p>
            <a:pPr>
              <a:lnSpc>
                <a:spcPts val="543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D5D5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556042" y="3323534"/>
            <a:ext cx="4194359" cy="3025181"/>
          </a:xfrm>
          <a:prstGeom prst="rect">
            <a:avLst/>
          </a:prstGeom>
        </p:spPr>
      </p:pic>
      <p:sp>
        <p:nvSpPr>
          <p:cNvPr name="TextBox 5" id="5"/>
          <p:cNvSpPr txBox="true"/>
          <p:nvPr/>
        </p:nvSpPr>
        <p:spPr>
          <a:xfrm rot="0">
            <a:off x="7049575" y="4759925"/>
            <a:ext cx="7388662" cy="1289685"/>
          </a:xfrm>
          <a:prstGeom prst="rect">
            <a:avLst/>
          </a:prstGeom>
        </p:spPr>
        <p:txBody>
          <a:bodyPr anchor="t" rtlCol="false" tIns="0" lIns="0" bIns="0" rIns="0">
            <a:spAutoFit/>
          </a:bodyPr>
          <a:lstStyle/>
          <a:p>
            <a:pPr algn="ctr">
              <a:lnSpc>
                <a:spcPts val="10320"/>
              </a:lnSpc>
            </a:pPr>
            <a:r>
              <a:rPr lang="en-US" sz="8000">
                <a:solidFill>
                  <a:srgbClr val="FFFFFF"/>
                </a:solidFill>
                <a:latin typeface="Open Sauce SemiBold"/>
              </a:rPr>
              <a:t>Introduction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grpSp>
        <p:nvGrpSpPr>
          <p:cNvPr name="Group 3" id="3"/>
          <p:cNvGrpSpPr/>
          <p:nvPr/>
        </p:nvGrpSpPr>
        <p:grpSpPr>
          <a:xfrm rot="0">
            <a:off x="1028700" y="1028700"/>
            <a:ext cx="2363608" cy="301625"/>
            <a:chOff x="0" y="0"/>
            <a:chExt cx="3151477" cy="402167"/>
          </a:xfrm>
        </p:grpSpPr>
        <p:sp>
          <p:nvSpPr>
            <p:cNvPr name="AutoShape 4" id="4"/>
            <p:cNvSpPr/>
            <p:nvPr/>
          </p:nvSpPr>
          <p:spPr>
            <a:xfrm rot="-5400000">
              <a:off x="2292318" y="-634792"/>
              <a:ext cx="46567" cy="1671751"/>
            </a:xfrm>
            <a:prstGeom prst="rect">
              <a:avLst/>
            </a:prstGeom>
            <a:solidFill>
              <a:srgbClr val="FFFFFF"/>
            </a:solidFill>
          </p:spPr>
        </p:sp>
        <p:sp>
          <p:nvSpPr>
            <p:cNvPr name="TextBox 5" id="5"/>
            <p:cNvSpPr txBox="true"/>
            <p:nvPr/>
          </p:nvSpPr>
          <p:spPr>
            <a:xfrm rot="0">
              <a:off x="0" y="9525"/>
              <a:ext cx="511577" cy="392642"/>
            </a:xfrm>
            <a:prstGeom prst="rect">
              <a:avLst/>
            </a:prstGeom>
          </p:spPr>
          <p:txBody>
            <a:bodyPr anchor="t" rtlCol="false" tIns="0" lIns="0" bIns="0" rIns="0">
              <a:spAutoFit/>
            </a:bodyPr>
            <a:lstStyle/>
            <a:p>
              <a:pPr>
                <a:lnSpc>
                  <a:spcPts val="220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2210504" y="5548971"/>
            <a:ext cx="4759399" cy="4569023"/>
          </a:xfrm>
          <a:prstGeom prst="rect">
            <a:avLst/>
          </a:prstGeom>
        </p:spPr>
      </p:pic>
      <p:sp>
        <p:nvSpPr>
          <p:cNvPr name="TextBox 8" id="8"/>
          <p:cNvSpPr txBox="true"/>
          <p:nvPr/>
        </p:nvSpPr>
        <p:spPr>
          <a:xfrm rot="0">
            <a:off x="1755338" y="2207215"/>
            <a:ext cx="7388662" cy="2594610"/>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Brief introduction</a:t>
            </a:r>
          </a:p>
        </p:txBody>
      </p:sp>
      <p:sp>
        <p:nvSpPr>
          <p:cNvPr name="TextBox 9" id="9"/>
          <p:cNvSpPr txBox="true"/>
          <p:nvPr/>
        </p:nvSpPr>
        <p:spPr>
          <a:xfrm rot="0">
            <a:off x="9840090" y="874540"/>
            <a:ext cx="7263170" cy="7768844"/>
          </a:xfrm>
          <a:prstGeom prst="rect">
            <a:avLst/>
          </a:prstGeom>
        </p:spPr>
        <p:txBody>
          <a:bodyPr anchor="t" rtlCol="false" tIns="0" lIns="0" bIns="0" rIns="0">
            <a:spAutoFit/>
          </a:bodyPr>
          <a:lstStyle/>
          <a:p>
            <a:pPr marL="690881" indent="-345440" lvl="1">
              <a:lnSpc>
                <a:spcPts val="4768"/>
              </a:lnSpc>
              <a:buFont typeface="Arial"/>
              <a:buChar char="•"/>
            </a:pPr>
            <a:r>
              <a:rPr lang="en-US" sz="3200">
                <a:solidFill>
                  <a:srgbClr val="FFFFFF"/>
                </a:solidFill>
                <a:latin typeface="Open Sauce Light"/>
              </a:rPr>
              <a:t> This project aims at building a web App that help the user’s to maximize their profit by their investment. </a:t>
            </a:r>
          </a:p>
          <a:p>
            <a:pPr marL="690881" indent="-345440" lvl="1">
              <a:lnSpc>
                <a:spcPts val="4768"/>
              </a:lnSpc>
              <a:buFont typeface="Arial"/>
              <a:buChar char="•"/>
            </a:pPr>
            <a:r>
              <a:rPr lang="en-US" sz="3200">
                <a:solidFill>
                  <a:srgbClr val="FFFFFF"/>
                </a:solidFill>
                <a:latin typeface="Open Sauce Light"/>
              </a:rPr>
              <a:t>It will help the users to analyze individual stocks and make better decision. </a:t>
            </a:r>
          </a:p>
          <a:p>
            <a:pPr marL="690881" indent="-345440" lvl="1">
              <a:lnSpc>
                <a:spcPts val="4768"/>
              </a:lnSpc>
              <a:buFont typeface="Arial"/>
              <a:buChar char="•"/>
            </a:pPr>
            <a:r>
              <a:rPr lang="en-US" sz="3200">
                <a:solidFill>
                  <a:srgbClr val="FFFFFF"/>
                </a:solidFill>
                <a:latin typeface="Open Sauce Light"/>
              </a:rPr>
              <a:t>By adding the stocks to their portfolio the user can analyze the stock individually and accurately.</a:t>
            </a:r>
          </a:p>
          <a:p>
            <a:pPr marL="690881" indent="-345440" lvl="1">
              <a:lnSpc>
                <a:spcPts val="4768"/>
              </a:lnSpc>
              <a:buFont typeface="Arial"/>
              <a:buChar char="•"/>
            </a:pPr>
            <a:r>
              <a:rPr lang="en-US" sz="3200">
                <a:solidFill>
                  <a:srgbClr val="FFFFFF"/>
                </a:solidFill>
                <a:latin typeface="Open Sauce Light"/>
              </a:rPr>
              <a:t>It will help the users to better understanding of the stocks.</a:t>
            </a:r>
          </a:p>
          <a:p>
            <a:pPr>
              <a:lnSpc>
                <a:spcPts val="476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grpSp>
        <p:nvGrpSpPr>
          <p:cNvPr name="Group 3" id="3"/>
          <p:cNvGrpSpPr/>
          <p:nvPr/>
        </p:nvGrpSpPr>
        <p:grpSpPr>
          <a:xfrm rot="0">
            <a:off x="1028700" y="1028700"/>
            <a:ext cx="2363608" cy="301625"/>
            <a:chOff x="0" y="0"/>
            <a:chExt cx="3151477" cy="402167"/>
          </a:xfrm>
        </p:grpSpPr>
        <p:sp>
          <p:nvSpPr>
            <p:cNvPr name="AutoShape 4" id="4"/>
            <p:cNvSpPr/>
            <p:nvPr/>
          </p:nvSpPr>
          <p:spPr>
            <a:xfrm rot="-5400000">
              <a:off x="2292318" y="-634792"/>
              <a:ext cx="46567" cy="1671751"/>
            </a:xfrm>
            <a:prstGeom prst="rect">
              <a:avLst/>
            </a:prstGeom>
            <a:solidFill>
              <a:srgbClr val="FFFFFF"/>
            </a:solidFill>
          </p:spPr>
        </p:sp>
        <p:sp>
          <p:nvSpPr>
            <p:cNvPr name="TextBox 5" id="5"/>
            <p:cNvSpPr txBox="true"/>
            <p:nvPr/>
          </p:nvSpPr>
          <p:spPr>
            <a:xfrm rot="0">
              <a:off x="0" y="9525"/>
              <a:ext cx="511577" cy="392642"/>
            </a:xfrm>
            <a:prstGeom prst="rect">
              <a:avLst/>
            </a:prstGeom>
          </p:spPr>
          <p:txBody>
            <a:bodyPr anchor="t" rtlCol="false" tIns="0" lIns="0" bIns="0" rIns="0">
              <a:spAutoFit/>
            </a:bodyPr>
            <a:lstStyle/>
            <a:p>
              <a:pPr>
                <a:lnSpc>
                  <a:spcPts val="220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2642732" y="5918853"/>
            <a:ext cx="5229431" cy="4248912"/>
          </a:xfrm>
          <a:prstGeom prst="rect">
            <a:avLst/>
          </a:prstGeom>
        </p:spPr>
      </p:pic>
      <p:sp>
        <p:nvSpPr>
          <p:cNvPr name="TextBox 8" id="8"/>
          <p:cNvSpPr txBox="true"/>
          <p:nvPr/>
        </p:nvSpPr>
        <p:spPr>
          <a:xfrm rot="0">
            <a:off x="1563116" y="2207215"/>
            <a:ext cx="7388662" cy="2594610"/>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Existing system</a:t>
            </a:r>
          </a:p>
        </p:txBody>
      </p:sp>
      <p:sp>
        <p:nvSpPr>
          <p:cNvPr name="TextBox 9" id="9"/>
          <p:cNvSpPr txBox="true"/>
          <p:nvPr/>
        </p:nvSpPr>
        <p:spPr>
          <a:xfrm rot="0">
            <a:off x="9840090" y="2374728"/>
            <a:ext cx="7263170" cy="4768469"/>
          </a:xfrm>
          <a:prstGeom prst="rect">
            <a:avLst/>
          </a:prstGeom>
        </p:spPr>
        <p:txBody>
          <a:bodyPr anchor="t" rtlCol="false" tIns="0" lIns="0" bIns="0" rIns="0">
            <a:spAutoFit/>
          </a:bodyPr>
          <a:lstStyle/>
          <a:p>
            <a:pPr marL="690881" indent="-345440" lvl="1">
              <a:lnSpc>
                <a:spcPts val="4768"/>
              </a:lnSpc>
              <a:buFont typeface="Arial"/>
              <a:buChar char="•"/>
            </a:pPr>
            <a:r>
              <a:rPr lang="en-US" sz="3200">
                <a:solidFill>
                  <a:srgbClr val="FFFFFF"/>
                </a:solidFill>
                <a:latin typeface="Open Sauce Light"/>
              </a:rPr>
              <a:t>Shows real time data and visualization by Google finance and yahoo finance but not provided an approach to predict the stock market. </a:t>
            </a:r>
          </a:p>
          <a:p>
            <a:pPr marL="690880" indent="-345440" lvl="1">
              <a:lnSpc>
                <a:spcPts val="4767"/>
              </a:lnSpc>
              <a:buFont typeface="Arial"/>
              <a:buChar char="•"/>
            </a:pPr>
            <a:r>
              <a:rPr lang="en-US" sz="3199">
                <a:solidFill>
                  <a:srgbClr val="FFFFFF"/>
                </a:solidFill>
                <a:latin typeface="Open Sauce Light"/>
              </a:rPr>
              <a:t>The stock market is volatile in nature so it is difficult to predict the stock market.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103260" y="9258300"/>
            <a:ext cx="156040" cy="245205"/>
          </a:xfrm>
          <a:prstGeom prst="rect">
            <a:avLst/>
          </a:prstGeom>
        </p:spPr>
      </p:pic>
      <p:grpSp>
        <p:nvGrpSpPr>
          <p:cNvPr name="Group 3" id="3"/>
          <p:cNvGrpSpPr/>
          <p:nvPr/>
        </p:nvGrpSpPr>
        <p:grpSpPr>
          <a:xfrm rot="0">
            <a:off x="1028700" y="1028700"/>
            <a:ext cx="2363608" cy="301625"/>
            <a:chOff x="0" y="0"/>
            <a:chExt cx="3151477" cy="402167"/>
          </a:xfrm>
        </p:grpSpPr>
        <p:sp>
          <p:nvSpPr>
            <p:cNvPr name="AutoShape 4" id="4"/>
            <p:cNvSpPr/>
            <p:nvPr/>
          </p:nvSpPr>
          <p:spPr>
            <a:xfrm rot="-5400000">
              <a:off x="2292318" y="-634792"/>
              <a:ext cx="46567" cy="1671751"/>
            </a:xfrm>
            <a:prstGeom prst="rect">
              <a:avLst/>
            </a:prstGeom>
            <a:solidFill>
              <a:srgbClr val="FFFFFF"/>
            </a:solidFill>
          </p:spPr>
        </p:sp>
        <p:sp>
          <p:nvSpPr>
            <p:cNvPr name="TextBox 5" id="5"/>
            <p:cNvSpPr txBox="true"/>
            <p:nvPr/>
          </p:nvSpPr>
          <p:spPr>
            <a:xfrm rot="0">
              <a:off x="0" y="9525"/>
              <a:ext cx="511577" cy="392642"/>
            </a:xfrm>
            <a:prstGeom prst="rect">
              <a:avLst/>
            </a:prstGeom>
          </p:spPr>
          <p:txBody>
            <a:bodyPr anchor="t" rtlCol="false" tIns="0" lIns="0" bIns="0" rIns="0">
              <a:spAutoFit/>
            </a:bodyPr>
            <a:lstStyle/>
            <a:p>
              <a:pPr>
                <a:lnSpc>
                  <a:spcPts val="2200"/>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9258300"/>
            <a:ext cx="156040" cy="245205"/>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2210504" y="5168768"/>
            <a:ext cx="5671171" cy="5118232"/>
          </a:xfrm>
          <a:prstGeom prst="rect">
            <a:avLst/>
          </a:prstGeom>
        </p:spPr>
      </p:pic>
      <p:sp>
        <p:nvSpPr>
          <p:cNvPr name="TextBox 8" id="8"/>
          <p:cNvSpPr txBox="true"/>
          <p:nvPr/>
        </p:nvSpPr>
        <p:spPr>
          <a:xfrm rot="0">
            <a:off x="1184740" y="2009578"/>
            <a:ext cx="7388662" cy="2594610"/>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Proposed system</a:t>
            </a:r>
          </a:p>
        </p:txBody>
      </p:sp>
      <p:sp>
        <p:nvSpPr>
          <p:cNvPr name="TextBox 9" id="9"/>
          <p:cNvSpPr txBox="true"/>
          <p:nvPr/>
        </p:nvSpPr>
        <p:spPr>
          <a:xfrm rot="0">
            <a:off x="9918110" y="1516253"/>
            <a:ext cx="7263170" cy="7168769"/>
          </a:xfrm>
          <a:prstGeom prst="rect">
            <a:avLst/>
          </a:prstGeom>
        </p:spPr>
        <p:txBody>
          <a:bodyPr anchor="t" rtlCol="false" tIns="0" lIns="0" bIns="0" rIns="0">
            <a:spAutoFit/>
          </a:bodyPr>
          <a:lstStyle/>
          <a:p>
            <a:pPr marL="690881" indent="-345440" lvl="1">
              <a:lnSpc>
                <a:spcPts val="4768"/>
              </a:lnSpc>
              <a:buFont typeface="Arial"/>
              <a:buChar char="•"/>
            </a:pPr>
            <a:r>
              <a:rPr lang="en-US" sz="3200">
                <a:solidFill>
                  <a:srgbClr val="FFFFFF"/>
                </a:solidFill>
                <a:latin typeface="Open Sauce Light"/>
              </a:rPr>
              <a:t> The main scope of the project is to simplify the difficulty in investment problem of the user’s. The main aim of the project is to maximize the profit by using the BIG BULL tool. </a:t>
            </a:r>
          </a:p>
          <a:p>
            <a:pPr marL="690880" indent="-345440" lvl="1">
              <a:lnSpc>
                <a:spcPts val="4767"/>
              </a:lnSpc>
              <a:buFont typeface="Arial"/>
              <a:buChar char="•"/>
            </a:pPr>
            <a:r>
              <a:rPr lang="en-US" sz="3199">
                <a:solidFill>
                  <a:srgbClr val="FFFFFF"/>
                </a:solidFill>
                <a:latin typeface="Open Sauce Light"/>
              </a:rPr>
              <a:t> We use stock open price ,close price ,volume, market capitalization ,current price and which industry they belongs to these are the values that are considerd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121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42429" y="4830112"/>
            <a:ext cx="6382852" cy="5090325"/>
          </a:xfrm>
          <a:prstGeom prst="rect">
            <a:avLst/>
          </a:prstGeom>
        </p:spPr>
      </p:pic>
      <p:sp>
        <p:nvSpPr>
          <p:cNvPr name="TextBox 3" id="3"/>
          <p:cNvSpPr txBox="true"/>
          <p:nvPr/>
        </p:nvSpPr>
        <p:spPr>
          <a:xfrm rot="0">
            <a:off x="1454374" y="2536522"/>
            <a:ext cx="7388662" cy="1289685"/>
          </a:xfrm>
          <a:prstGeom prst="rect">
            <a:avLst/>
          </a:prstGeom>
        </p:spPr>
        <p:txBody>
          <a:bodyPr anchor="t" rtlCol="false" tIns="0" lIns="0" bIns="0" rIns="0">
            <a:spAutoFit/>
          </a:bodyPr>
          <a:lstStyle/>
          <a:p>
            <a:pPr>
              <a:lnSpc>
                <a:spcPts val="10320"/>
              </a:lnSpc>
            </a:pPr>
            <a:r>
              <a:rPr lang="en-US" sz="8000">
                <a:solidFill>
                  <a:srgbClr val="FFFFFF"/>
                </a:solidFill>
                <a:latin typeface="Open Sauce SemiBold"/>
              </a:rPr>
              <a:t>Stakeholders</a:t>
            </a:r>
          </a:p>
        </p:txBody>
      </p:sp>
      <p:sp>
        <p:nvSpPr>
          <p:cNvPr name="TextBox 4" id="4"/>
          <p:cNvSpPr txBox="true"/>
          <p:nvPr/>
        </p:nvSpPr>
        <p:spPr>
          <a:xfrm rot="0">
            <a:off x="9673635" y="3730957"/>
            <a:ext cx="7585665" cy="3105757"/>
          </a:xfrm>
          <a:prstGeom prst="rect">
            <a:avLst/>
          </a:prstGeom>
        </p:spPr>
        <p:txBody>
          <a:bodyPr anchor="t" rtlCol="false" tIns="0" lIns="0" bIns="0" rIns="0">
            <a:spAutoFit/>
          </a:bodyPr>
          <a:lstStyle/>
          <a:p>
            <a:pPr marL="721557" indent="-360778" lvl="1">
              <a:lnSpc>
                <a:spcPts val="4979"/>
              </a:lnSpc>
              <a:buFont typeface="Arial"/>
              <a:buChar char="•"/>
            </a:pPr>
            <a:r>
              <a:rPr lang="en-US" sz="3342">
                <a:solidFill>
                  <a:srgbClr val="FFFFFF"/>
                </a:solidFill>
                <a:latin typeface="Open Sauce Light"/>
              </a:rPr>
              <a:t>Investors</a:t>
            </a:r>
          </a:p>
          <a:p>
            <a:pPr marL="721557" indent="-360778" lvl="1">
              <a:lnSpc>
                <a:spcPts val="4979"/>
              </a:lnSpc>
              <a:buFont typeface="Arial"/>
              <a:buChar char="•"/>
            </a:pPr>
            <a:r>
              <a:rPr lang="en-US" sz="3342">
                <a:solidFill>
                  <a:srgbClr val="FFFFFF"/>
                </a:solidFill>
                <a:latin typeface="Open Sauce Light"/>
              </a:rPr>
              <a:t>Shareholders of the companies</a:t>
            </a:r>
          </a:p>
          <a:p>
            <a:pPr marL="721557" indent="-360778" lvl="1">
              <a:lnSpc>
                <a:spcPts val="4979"/>
              </a:lnSpc>
              <a:buFont typeface="Arial"/>
              <a:buChar char="•"/>
            </a:pPr>
            <a:r>
              <a:rPr lang="en-US" sz="3342">
                <a:solidFill>
                  <a:srgbClr val="FFFFFF"/>
                </a:solidFill>
                <a:latin typeface="Open Sauce Light"/>
              </a:rPr>
              <a:t>individual investors</a:t>
            </a:r>
          </a:p>
          <a:p>
            <a:pPr marL="721557" indent="-360778" lvl="1">
              <a:lnSpc>
                <a:spcPts val="4979"/>
              </a:lnSpc>
              <a:buFont typeface="Arial"/>
              <a:buChar char="•"/>
            </a:pPr>
            <a:r>
              <a:rPr lang="en-US" sz="3342">
                <a:solidFill>
                  <a:srgbClr val="FFFFFF"/>
                </a:solidFill>
                <a:latin typeface="Open Sauce Light"/>
              </a:rPr>
              <a:t>Angel investors</a:t>
            </a:r>
          </a:p>
          <a:p>
            <a:pPr marL="721556" indent="-360778" lvl="1">
              <a:lnSpc>
                <a:spcPts val="4979"/>
              </a:lnSpc>
              <a:buFont typeface="Arial"/>
              <a:buChar char="•"/>
            </a:pPr>
            <a:r>
              <a:rPr lang="en-US" sz="3342">
                <a:solidFill>
                  <a:srgbClr val="FFFFFF"/>
                </a:solidFill>
                <a:latin typeface="Open Sauce Light"/>
              </a:rPr>
              <a:t>Institutional investors.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DAFInnoWTFc</dc:identifier>
  <dcterms:modified xsi:type="dcterms:W3CDTF">2011-08-01T06:04:30Z</dcterms:modified>
  <cp:revision>1</cp:revision>
  <dc:title>Copy of Food Demand And Forecasting</dc:title>
</cp:coreProperties>
</file>